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372" r:id="rId6"/>
    <p:sldId id="353" r:id="rId7"/>
    <p:sldId id="2433" r:id="rId8"/>
    <p:sldId id="262" r:id="rId9"/>
    <p:sldId id="2440" r:id="rId10"/>
    <p:sldId id="2441" r:id="rId11"/>
    <p:sldId id="2443" r:id="rId12"/>
    <p:sldId id="2444" r:id="rId13"/>
    <p:sldId id="2439" r:id="rId14"/>
    <p:sldId id="243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FFFFF"/>
    <a:srgbClr val="F2F2F2"/>
    <a:srgbClr val="4F7AA6"/>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186" autoAdjust="0"/>
  </p:normalViewPr>
  <p:slideViewPr>
    <p:cSldViewPr snapToGrid="0" showGuides="1">
      <p:cViewPr varScale="1">
        <p:scale>
          <a:sx n="118" d="100"/>
          <a:sy n="118" d="100"/>
        </p:scale>
        <p:origin x="1218" y="108"/>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11/7/2023</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1768833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7</a:t>
            </a:fld>
            <a:endParaRPr lang="en-US" dirty="0"/>
          </a:p>
        </p:txBody>
      </p:sp>
    </p:spTree>
    <p:extLst>
      <p:ext uri="{BB962C8B-B14F-4D97-AF65-F5344CB8AC3E}">
        <p14:creationId xmlns:p14="http://schemas.microsoft.com/office/powerpoint/2010/main" val="1134441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Random Forest model uses an ensemble of decision trees to make predictions, and it’s capable of capturing complex relationships between features, making it suitable for predicting athlete performance based on diving scores and difficulty.</a:t>
            </a:r>
          </a:p>
          <a:p>
            <a:endParaRPr lang="en-AU" dirty="0"/>
          </a:p>
          <a:p>
            <a:r>
              <a:rPr lang="en-AU" dirty="0"/>
              <a:t>A Random Forest model can be an appropriate choice for predicting the diving performance of an athlete in this scenario for several reasons:</a:t>
            </a:r>
          </a:p>
          <a:p>
            <a:r>
              <a:rPr lang="en-AU" dirty="0"/>
              <a:t>Advantages of Using a Random Forest Model:</a:t>
            </a:r>
          </a:p>
          <a:p>
            <a:r>
              <a:rPr lang="en-AU" dirty="0"/>
              <a:t>1. High Predictive Accuracy: Random Forests are known for their high predictive accuracy. They can capture complex, non-linear relationships between diving scores, total points, and dive difficulty, which can be important in predicting athlete performance.</a:t>
            </a:r>
          </a:p>
          <a:p>
            <a:r>
              <a:rPr lang="en-AU" dirty="0"/>
              <a:t>2. Robustness: Random Forests are robust to outliers and noisy data, making them suitable for datasets that may contain errors or variations in scoring.</a:t>
            </a:r>
          </a:p>
          <a:p>
            <a:r>
              <a:rPr lang="en-AU" dirty="0"/>
              <a:t>3. Feature Importance: Random Forests can provide information on feature importance. This can help coaches and athletes understand which factors, such as dive difficulty or previous scores, have the most significant impact on performance.</a:t>
            </a:r>
          </a:p>
          <a:p>
            <a:r>
              <a:rPr lang="en-AU" dirty="0"/>
              <a:t>4. Ensemble of Trees: Random Forest is an ensemble model that combines multiple decision trees, reducing overfitting and improving generalization. This can handle the variance in athlete performance seen in different competitions.</a:t>
            </a:r>
          </a:p>
          <a:p>
            <a:r>
              <a:rPr lang="en-AU" dirty="0"/>
              <a:t>5. No Need for Feature Scaling: Random Forests do not require feature scaling, which can be a practical advantage when dealing with features that have different scales, as is often the case in sports data.</a:t>
            </a:r>
          </a:p>
          <a:p>
            <a:r>
              <a:rPr lang="en-AU" dirty="0"/>
              <a:t>6. Ease of Use: They are relatively easy to implement and require minimal hyperparameter tuning compared to some other models.</a:t>
            </a:r>
          </a:p>
          <a:p>
            <a:r>
              <a:rPr lang="en-AU" dirty="0"/>
              <a:t>Disadvantages of Using a Random Forest Model:</a:t>
            </a:r>
          </a:p>
          <a:p>
            <a:r>
              <a:rPr lang="en-AU" dirty="0"/>
              <a:t>1. Lack of Interpretability: While Random Forests provide feature importance, the individual decision trees within the ensemble can be difficult to interpret, making it challenging to understand the rationale behind specific predictions.</a:t>
            </a:r>
          </a:p>
          <a:p>
            <a:r>
              <a:rPr lang="en-AU" dirty="0"/>
              <a:t>2. Potential for Overfitting: Despite their resistance to overfitting, very large and complex Random Forests can still overfit the training data, especially when there are many irrelevant features.</a:t>
            </a:r>
          </a:p>
          <a:p>
            <a:r>
              <a:rPr lang="en-AU" dirty="0"/>
              <a:t>3. Computational Cost: Training a Random Forest with a large number of trees and a dataset with many features can be computationally expensive.</a:t>
            </a:r>
          </a:p>
          <a:p>
            <a:r>
              <a:rPr lang="en-AU" dirty="0"/>
              <a:t>4. Hyperparameter Tuning: While Random Forests require less hyperparameter tuning than some other models, selecting the optimal number of trees and other hyperparameters can still be a task that requires experimentation.</a:t>
            </a:r>
          </a:p>
          <a:p>
            <a:r>
              <a:rPr lang="en-AU" dirty="0"/>
              <a:t>In summary, a Random Forest model is a strong candidate for predicting athlete diving performance due to its high predictive accuracy, robustness, feature importance analysis, and ensemble nature. However, it may lack interpretability and could be computationally expensive with extensive tuning requirements in some cases. Choosing the right model should consider the specific characteristics of the dataset and the goals of the prediction task.</a:t>
            </a:r>
          </a:p>
        </p:txBody>
      </p:sp>
      <p:sp>
        <p:nvSpPr>
          <p:cNvPr id="4" name="Slide Number Placeholder 3"/>
          <p:cNvSpPr>
            <a:spLocks noGrp="1"/>
          </p:cNvSpPr>
          <p:nvPr>
            <p:ph type="sldNum" sz="quarter" idx="5"/>
          </p:nvPr>
        </p:nvSpPr>
        <p:spPr/>
        <p:txBody>
          <a:bodyPr/>
          <a:lstStyle/>
          <a:p>
            <a:fld id="{1560C251-82B7-4253-A774-38D73C276BCE}" type="slidenum">
              <a:rPr lang="en-US" smtClean="0"/>
              <a:t>8</a:t>
            </a:fld>
            <a:endParaRPr lang="en-US" dirty="0"/>
          </a:p>
        </p:txBody>
      </p:sp>
    </p:spTree>
    <p:extLst>
      <p:ext uri="{BB962C8B-B14F-4D97-AF65-F5344CB8AC3E}">
        <p14:creationId xmlns:p14="http://schemas.microsoft.com/office/powerpoint/2010/main" val="3466563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Mean Squared Error (MSE): </a:t>
            </a:r>
          </a:p>
          <a:p>
            <a:r>
              <a:rPr lang="en-AU" dirty="0"/>
              <a:t>• MSE is a measure of how well a predictive model (like a Random Forest) is performing. </a:t>
            </a:r>
          </a:p>
          <a:p>
            <a:r>
              <a:rPr lang="en-AU" dirty="0"/>
              <a:t>• It calculates the average of the squared differences between the predicted values and the actual values.</a:t>
            </a:r>
          </a:p>
          <a:p>
            <a:r>
              <a:rPr lang="en-AU" dirty="0"/>
              <a:t>• The smaller the MSE, the better the model’s predictions align with the actual data, indicating a more accurate model. </a:t>
            </a:r>
          </a:p>
          <a:p>
            <a:r>
              <a:rPr lang="en-AU" dirty="0"/>
              <a:t>• MSE represents the average squared “errors” or discrepancies between predicted and actual values, with lower values indicating a better fit. </a:t>
            </a:r>
          </a:p>
          <a:p>
            <a:endParaRPr lang="en-AU" dirty="0"/>
          </a:p>
          <a:p>
            <a:r>
              <a:rPr lang="en-AU" dirty="0"/>
              <a:t>R-squared (R2) Score: </a:t>
            </a:r>
          </a:p>
          <a:p>
            <a:r>
              <a:rPr lang="en-AU" dirty="0"/>
              <a:t>• R-squared is a statistical measure that represents the proportion of the variance in the dependent variable (the one you’re trying to predict) that’s explained by the independent variables (the features in your model). </a:t>
            </a:r>
          </a:p>
          <a:p>
            <a:r>
              <a:rPr lang="en-AU" dirty="0"/>
              <a:t>• R2 ranges from 0 to 1, where 0 means the model doesn’t explain any variance, and 1 means the model explains all the variance. In practice, R2 can also be negative if the model is worse than a horizontal line. </a:t>
            </a:r>
          </a:p>
          <a:p>
            <a:r>
              <a:rPr lang="en-AU" dirty="0"/>
              <a:t>• An R2 score of 0.7, for example, means that 70% of the variance in the dependent variable is explained by the model. It’s a measure of how well the model fits the data. </a:t>
            </a:r>
          </a:p>
          <a:p>
            <a:r>
              <a:rPr lang="en-AU" dirty="0"/>
              <a:t>• A higher R2 indicates a better fit, and a lower R2 suggests that the model doesn’t capture the variability in the data well. In the context of a Random Forest model, you would typically use MSE to evaluate the accuracy of your predictions (lower MSE is better), and R2 to understand how well your model explains the variation in the target variable (closer to 1 is better).</a:t>
            </a:r>
            <a:endParaRPr lang="en-US" dirty="0"/>
          </a:p>
          <a:p>
            <a:endParaRPr lang="en-AU" dirty="0"/>
          </a:p>
          <a:p>
            <a:r>
              <a:rPr lang="en-AU" dirty="0"/>
              <a:t>Feature importance scores in a Random Forest model represent the relative importance of each feature (input variable) in making accurate predictions. These scores provide insight into which features have the most significant influence on the model’s decisions. Here’s a simple explanation:</a:t>
            </a:r>
          </a:p>
          <a:p>
            <a:r>
              <a:rPr lang="en-AU" dirty="0"/>
              <a:t>• Feature importance scores show how much each feature contributes to the model’s ability to make predictions.</a:t>
            </a:r>
          </a:p>
          <a:p>
            <a:r>
              <a:rPr lang="en-AU" dirty="0"/>
              <a:t>• Higher feature importance scores indicate that a feature has a more significant impact on the model’s performance.</a:t>
            </a:r>
          </a:p>
          <a:p>
            <a:r>
              <a:rPr lang="en-AU" dirty="0"/>
              <a:t>• These scores are calculated by analysing how much the model’s prediction error would increase if the values of a particular feature were randomly shuffled or removed.</a:t>
            </a:r>
          </a:p>
          <a:p>
            <a:r>
              <a:rPr lang="en-AU" dirty="0"/>
              <a:t>• Features with higher importance scores are the ones the model relies on the most to make accurate predictions.</a:t>
            </a:r>
          </a:p>
          <a:p>
            <a:r>
              <a:rPr lang="en-AU" dirty="0"/>
              <a:t>• By understanding feature importance, you can identify which aspects of your data are most relevant in explaining the target variable, helping you focus on the most critical factors for your analysis or decision-making.</a:t>
            </a:r>
          </a:p>
        </p:txBody>
      </p:sp>
      <p:sp>
        <p:nvSpPr>
          <p:cNvPr id="4" name="Slide Number Placeholder 3"/>
          <p:cNvSpPr>
            <a:spLocks noGrp="1"/>
          </p:cNvSpPr>
          <p:nvPr>
            <p:ph type="sldNum" sz="quarter" idx="5"/>
          </p:nvPr>
        </p:nvSpPr>
        <p:spPr/>
        <p:txBody>
          <a:bodyPr/>
          <a:lstStyle/>
          <a:p>
            <a:fld id="{1560C251-82B7-4253-A774-38D73C276BCE}" type="slidenum">
              <a:rPr lang="en-US" smtClean="0"/>
              <a:t>9</a:t>
            </a:fld>
            <a:endParaRPr lang="en-US" dirty="0"/>
          </a:p>
        </p:txBody>
      </p:sp>
    </p:spTree>
    <p:extLst>
      <p:ext uri="{BB962C8B-B14F-4D97-AF65-F5344CB8AC3E}">
        <p14:creationId xmlns:p14="http://schemas.microsoft.com/office/powerpoint/2010/main" val="210303500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11/7/2023</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11/7/2023</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3" cstate="screen">
            <a:extLst>
              <a:ext uri="{BEBA8EAE-BF5A-486C-A8C5-ECC9F3942E4B}">
                <a14:imgProps xmlns:a14="http://schemas.microsoft.com/office/drawing/2010/main">
                  <a14:imgLayer r:embed="rId1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72" r:id="rId6"/>
    <p:sldLayoutId id="2147483673" r:id="rId7"/>
    <p:sldLayoutId id="2147483653" r:id="rId8"/>
    <p:sldLayoutId id="2147483671" r:id="rId9"/>
    <p:sldLayoutId id="2147483654" r:id="rId10"/>
    <p:sldLayoutId id="2147483655" r:id="rId11"/>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p:txBody>
          <a:bodyPr/>
          <a:lstStyle/>
          <a:p>
            <a:r>
              <a:rPr lang="en-US" dirty="0"/>
              <a:t>Olympic games Tokyo 2020</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p:txBody>
          <a:bodyPr>
            <a:normAutofit fontScale="85000" lnSpcReduction="10000"/>
          </a:bodyPr>
          <a:lstStyle/>
          <a:p>
            <a:r>
              <a:rPr lang="en-US" dirty="0"/>
              <a:t>A Predictive Model on Diving Performance in the Women’s 10M Platform Finals</a:t>
            </a:r>
          </a:p>
          <a:p>
            <a:r>
              <a:rPr lang="en-US" dirty="0"/>
              <a:t>By: Dylan Wu</a:t>
            </a:r>
          </a:p>
        </p:txBody>
      </p:sp>
      <p:pic>
        <p:nvPicPr>
          <p:cNvPr id="8" name="Picture Placeholder 7">
            <a:extLst>
              <a:ext uri="{FF2B5EF4-FFF2-40B4-BE49-F238E27FC236}">
                <a16:creationId xmlns:a16="http://schemas.microsoft.com/office/drawing/2014/main" id="{3F6BEADC-FAE1-884E-8B62-36917E3FB075}"/>
              </a:ext>
            </a:extLst>
          </p:cNvPr>
          <p:cNvPicPr>
            <a:picLocks noGrp="1" noChangeAspect="1"/>
          </p:cNvPicPr>
          <p:nvPr>
            <p:ph type="pic" sz="quarter" idx="13"/>
          </p:nvPr>
        </p:nvPicPr>
        <p:blipFill>
          <a:blip r:embed="rId2"/>
          <a:srcRect t="12623" b="12623"/>
          <a:stretch/>
        </p:blipFill>
        <p:spPr/>
      </p:pic>
      <p:pic>
        <p:nvPicPr>
          <p:cNvPr id="1026" name="Picture 2" descr="Olympic symbols - Wikipedia">
            <a:extLst>
              <a:ext uri="{FF2B5EF4-FFF2-40B4-BE49-F238E27FC236}">
                <a16:creationId xmlns:a16="http://schemas.microsoft.com/office/drawing/2014/main" id="{191FD161-3CE2-B9E2-DECE-D6BDD6B64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3695" y="5889048"/>
            <a:ext cx="1868738" cy="862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85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2C4261D-06A2-E2C8-80EC-1B729DE7A1E1}"/>
              </a:ext>
            </a:extLst>
          </p:cNvPr>
          <p:cNvSpPr>
            <a:spLocks noGrp="1"/>
          </p:cNvSpPr>
          <p:nvPr>
            <p:ph type="title"/>
          </p:nvPr>
        </p:nvSpPr>
        <p:spPr>
          <a:xfrm>
            <a:off x="608639" y="457200"/>
            <a:ext cx="3932237" cy="1600200"/>
          </a:xfrm>
        </p:spPr>
        <p:txBody>
          <a:bodyPr/>
          <a:lstStyle/>
          <a:p>
            <a:r>
              <a:rPr lang="en-US" dirty="0"/>
              <a:t>Future improvements &amp; Challenges</a:t>
            </a:r>
          </a:p>
        </p:txBody>
      </p:sp>
      <p:sp>
        <p:nvSpPr>
          <p:cNvPr id="16" name="Text Placeholder 2">
            <a:extLst>
              <a:ext uri="{FF2B5EF4-FFF2-40B4-BE49-F238E27FC236}">
                <a16:creationId xmlns:a16="http://schemas.microsoft.com/office/drawing/2014/main" id="{5B3BCBAB-9B8C-9667-D786-C49F3C962D8C}"/>
              </a:ext>
            </a:extLst>
          </p:cNvPr>
          <p:cNvSpPr>
            <a:spLocks noGrp="1"/>
          </p:cNvSpPr>
          <p:nvPr>
            <p:ph type="body" sz="half" idx="2"/>
          </p:nvPr>
        </p:nvSpPr>
        <p:spPr>
          <a:xfrm>
            <a:off x="608639" y="2406770"/>
            <a:ext cx="3932237" cy="3660626"/>
          </a:xfrm>
        </p:spPr>
        <p:txBody>
          <a:bodyPr>
            <a:normAutofit lnSpcReduction="10000"/>
          </a:bodyPr>
          <a:lstStyle/>
          <a:p>
            <a:r>
              <a:rPr lang="en-US" b="1" dirty="0"/>
              <a:t>Challenges:</a:t>
            </a:r>
          </a:p>
          <a:p>
            <a:pPr marL="285750" indent="-285750">
              <a:buFont typeface="Arial" panose="020B0604020202020204" pitchFamily="34" charset="0"/>
              <a:buChar char="•"/>
            </a:pPr>
            <a:r>
              <a:rPr lang="en-US" sz="1800" dirty="0"/>
              <a:t>Resource and time constraints</a:t>
            </a:r>
          </a:p>
          <a:p>
            <a:pPr marL="285750" indent="-285750">
              <a:buFont typeface="Arial" panose="020B0604020202020204" pitchFamily="34" charset="0"/>
              <a:buChar char="•"/>
            </a:pPr>
            <a:r>
              <a:rPr lang="en-US" sz="1800" dirty="0"/>
              <a:t>Domain knowledge</a:t>
            </a:r>
          </a:p>
          <a:p>
            <a:pPr>
              <a:lnSpc>
                <a:spcPct val="110000"/>
              </a:lnSpc>
            </a:pPr>
            <a:r>
              <a:rPr lang="en-US" b="1" dirty="0"/>
              <a:t>Improvements:</a:t>
            </a:r>
          </a:p>
          <a:p>
            <a:pPr marL="285750" indent="-285750">
              <a:buFont typeface="Arial" panose="020B0604020202020204" pitchFamily="34" charset="0"/>
              <a:buChar char="•"/>
            </a:pPr>
            <a:r>
              <a:rPr lang="en-US" sz="1800" dirty="0"/>
              <a:t>More features and data</a:t>
            </a:r>
          </a:p>
          <a:p>
            <a:pPr marL="285750" indent="-285750">
              <a:buFont typeface="Arial" panose="020B0604020202020204" pitchFamily="34" charset="0"/>
              <a:buChar char="•"/>
            </a:pPr>
            <a:r>
              <a:rPr lang="en-US" sz="1800" dirty="0"/>
              <a:t>Parameter tuning</a:t>
            </a:r>
          </a:p>
          <a:p>
            <a:pPr marL="285750" indent="-285750">
              <a:buFont typeface="Arial" panose="020B0604020202020204" pitchFamily="34" charset="0"/>
              <a:buChar char="•"/>
            </a:pPr>
            <a:r>
              <a:rPr lang="en-US" sz="1800" dirty="0"/>
              <a:t>Model comparisons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469DEA96-C7FD-1FFB-9961-8E0B1AD3E8B0}"/>
              </a:ext>
            </a:extLst>
          </p:cNvPr>
          <p:cNvSpPr>
            <a:spLocks noGrp="1"/>
          </p:cNvSpPr>
          <p:nvPr>
            <p:ph type="sldNum" sz="quarter" idx="12"/>
          </p:nvPr>
        </p:nvSpPr>
        <p:spPr>
          <a:xfrm>
            <a:off x="9125680" y="6356350"/>
            <a:ext cx="274320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10</a:t>
            </a:fld>
            <a:endParaRPr lang="en-US"/>
          </a:p>
        </p:txBody>
      </p:sp>
      <p:pic>
        <p:nvPicPr>
          <p:cNvPr id="9" name="Content Placeholder 8" descr="A person jumping into the water&#10;&#10;Description automatically generated">
            <a:extLst>
              <a:ext uri="{FF2B5EF4-FFF2-40B4-BE49-F238E27FC236}">
                <a16:creationId xmlns:a16="http://schemas.microsoft.com/office/drawing/2014/main" id="{CCAFFD82-B2BF-B367-B83B-DF9AFA3AD116}"/>
              </a:ext>
            </a:extLst>
          </p:cNvPr>
          <p:cNvPicPr>
            <a:picLocks noGrp="1" noChangeAspect="1"/>
          </p:cNvPicPr>
          <p:nvPr>
            <p:ph type="pic" idx="1"/>
          </p:nvPr>
        </p:nvPicPr>
        <p:blipFill rotWithShape="1">
          <a:blip r:embed="rId2"/>
          <a:srcRect r="2" b="1104"/>
          <a:stretch/>
        </p:blipFill>
        <p:spPr>
          <a:xfrm>
            <a:off x="5758155" y="457200"/>
            <a:ext cx="5979492" cy="5913566"/>
          </a:xfrm>
          <a:noFill/>
        </p:spPr>
      </p:pic>
      <p:sp>
        <p:nvSpPr>
          <p:cNvPr id="10" name="Rectangle 9">
            <a:extLst>
              <a:ext uri="{FF2B5EF4-FFF2-40B4-BE49-F238E27FC236}">
                <a16:creationId xmlns:a16="http://schemas.microsoft.com/office/drawing/2014/main" id="{AFC989B6-6A3E-7382-21AF-12D5F7363FC9}"/>
              </a:ext>
            </a:extLst>
          </p:cNvPr>
          <p:cNvSpPr/>
          <p:nvPr/>
        </p:nvSpPr>
        <p:spPr>
          <a:xfrm>
            <a:off x="7871012" y="6320304"/>
            <a:ext cx="3666564" cy="437216"/>
          </a:xfrm>
          <a:prstGeom prst="rect">
            <a:avLst/>
          </a:prstGeom>
          <a:solidFill>
            <a:srgbClr val="F2F2F2"/>
          </a:solidFill>
          <a:ln>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AU" dirty="0">
              <a:solidFill>
                <a:schemeClr val="accent1"/>
              </a:solidFill>
            </a:endParaRPr>
          </a:p>
        </p:txBody>
      </p:sp>
    </p:spTree>
    <p:extLst>
      <p:ext uri="{BB962C8B-B14F-4D97-AF65-F5344CB8AC3E}">
        <p14:creationId xmlns:p14="http://schemas.microsoft.com/office/powerpoint/2010/main" val="2320630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p:txBody>
          <a:bodyPr/>
          <a:lstStyle/>
          <a:p>
            <a:r>
              <a:rPr lang="en-US" dirty="0"/>
              <a:t>THANK</a:t>
            </a:r>
            <a:br>
              <a:rPr lang="en-US" dirty="0"/>
            </a:br>
            <a:r>
              <a:rPr lang="en-US" dirty="0"/>
              <a:t>YOU</a:t>
            </a:r>
          </a:p>
        </p:txBody>
      </p:sp>
      <p:sp>
        <p:nvSpPr>
          <p:cNvPr id="21" name="Text Placeholder 4">
            <a:extLst>
              <a:ext uri="{FF2B5EF4-FFF2-40B4-BE49-F238E27FC236}">
                <a16:creationId xmlns:a16="http://schemas.microsoft.com/office/drawing/2014/main" id="{32705ABF-D7BE-4A38-AC01-695024BC5407}"/>
              </a:ext>
            </a:extLst>
          </p:cNvPr>
          <p:cNvSpPr>
            <a:spLocks noGrp="1"/>
          </p:cNvSpPr>
          <p:nvPr>
            <p:ph type="body" idx="1"/>
          </p:nvPr>
        </p:nvSpPr>
        <p:spPr/>
        <p:txBody>
          <a:bodyPr>
            <a:normAutofit/>
          </a:bodyPr>
          <a:lstStyle/>
          <a:p>
            <a:r>
              <a:rPr lang="en-US" sz="1800" dirty="0"/>
              <a:t>www.github.com/dyldubs/Tokyo-Olympics-2020</a:t>
            </a:r>
          </a:p>
        </p:txBody>
      </p:sp>
      <p:sp>
        <p:nvSpPr>
          <p:cNvPr id="29" name="Subtitle 2">
            <a:extLst>
              <a:ext uri="{FF2B5EF4-FFF2-40B4-BE49-F238E27FC236}">
                <a16:creationId xmlns:a16="http://schemas.microsoft.com/office/drawing/2014/main" id="{1A7168F2-04B7-456D-A6BF-6219D132A9A7}"/>
              </a:ext>
            </a:extLst>
          </p:cNvPr>
          <p:cNvSpPr txBox="1">
            <a:spLocks/>
          </p:cNvSpPr>
          <p:nvPr/>
        </p:nvSpPr>
        <p:spPr>
          <a:xfrm>
            <a:off x="7282304" y="4462095"/>
            <a:ext cx="3652396" cy="247823"/>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150" dirty="0">
                <a:solidFill>
                  <a:schemeClr val="tx1"/>
                </a:solidFill>
                <a:latin typeface="+mj-lt"/>
                <a:cs typeface="Gill Sans" panose="020B0502020104020203" pitchFamily="34" charset="-79"/>
              </a:rPr>
              <a:t>Dylan Wu</a:t>
            </a:r>
            <a:endParaRPr kumimoji="0" lang="en-US" sz="1800" u="none" strike="noStrike" kern="1200" cap="none" spc="150" normalizeH="0" baseline="0" noProof="0" dirty="0">
              <a:ln>
                <a:noFill/>
              </a:ln>
              <a:solidFill>
                <a:schemeClr val="tx1"/>
              </a:solidFill>
              <a:effectLst/>
              <a:uLnTx/>
              <a:uFillTx/>
              <a:latin typeface="+mj-lt"/>
              <a:cs typeface="Gill Sans" panose="020B0502020104020203" pitchFamily="34" charset="-79"/>
            </a:endParaRPr>
          </a:p>
        </p:txBody>
      </p:sp>
      <p:sp>
        <p:nvSpPr>
          <p:cNvPr id="30" name="Text Placeholder 17">
            <a:extLst>
              <a:ext uri="{FF2B5EF4-FFF2-40B4-BE49-F238E27FC236}">
                <a16:creationId xmlns:a16="http://schemas.microsoft.com/office/drawing/2014/main" id="{05DA5CE2-4618-4163-B778-EE5B7D499CC7}"/>
              </a:ext>
            </a:extLst>
          </p:cNvPr>
          <p:cNvSpPr txBox="1">
            <a:spLocks/>
          </p:cNvSpPr>
          <p:nvPr/>
        </p:nvSpPr>
        <p:spPr>
          <a:xfrm>
            <a:off x="7282304" y="4794017"/>
            <a:ext cx="3372875" cy="36224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150" normalizeH="0" baseline="0" noProof="0" dirty="0">
                <a:ln>
                  <a:noFill/>
                </a:ln>
                <a:solidFill>
                  <a:schemeClr val="tx1"/>
                </a:solidFill>
                <a:effectLst/>
                <a:uLnTx/>
                <a:uFillTx/>
                <a:latin typeface="+mj-lt"/>
                <a:cs typeface="Gill Sans Light" panose="020B0302020104020203" pitchFamily="34" charset="-79"/>
              </a:rPr>
              <a:t>+</a:t>
            </a:r>
            <a:r>
              <a:rPr lang="en-US" sz="1800" spc="150" dirty="0">
                <a:solidFill>
                  <a:schemeClr val="tx1"/>
                </a:solidFill>
                <a:latin typeface="+mj-lt"/>
                <a:cs typeface="Gill Sans Light" panose="020B0302020104020203" pitchFamily="34" charset="-79"/>
              </a:rPr>
              <a:t>61 406 142 823</a:t>
            </a:r>
            <a:endParaRPr kumimoji="0" lang="en-US" sz="1800" u="none" strike="noStrike" kern="1200" cap="none" spc="150" normalizeH="0" baseline="0" noProof="0" dirty="0">
              <a:ln>
                <a:noFill/>
              </a:ln>
              <a:solidFill>
                <a:schemeClr val="tx1"/>
              </a:solidFill>
              <a:effectLst/>
              <a:uLnTx/>
              <a:uFillTx/>
              <a:latin typeface="+mj-lt"/>
              <a:cs typeface="Gill Sans Light" panose="020B0302020104020203" pitchFamily="34" charset="-79"/>
            </a:endParaRPr>
          </a:p>
        </p:txBody>
      </p:sp>
      <p:sp>
        <p:nvSpPr>
          <p:cNvPr id="31" name="Text Placeholder 18">
            <a:extLst>
              <a:ext uri="{FF2B5EF4-FFF2-40B4-BE49-F238E27FC236}">
                <a16:creationId xmlns:a16="http://schemas.microsoft.com/office/drawing/2014/main" id="{EBFA468C-C482-47DB-BEFF-DA59E6F42024}"/>
              </a:ext>
            </a:extLst>
          </p:cNvPr>
          <p:cNvSpPr txBox="1">
            <a:spLocks/>
          </p:cNvSpPr>
          <p:nvPr/>
        </p:nvSpPr>
        <p:spPr>
          <a:xfrm>
            <a:off x="7282306" y="5365243"/>
            <a:ext cx="3372872" cy="187814"/>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150" normalizeH="0" noProof="0" dirty="0">
                <a:ln>
                  <a:noFill/>
                </a:ln>
                <a:solidFill>
                  <a:schemeClr val="tx1"/>
                </a:solidFill>
                <a:effectLst/>
                <a:uLnTx/>
                <a:uFillTx/>
                <a:latin typeface="+mj-lt"/>
                <a:cs typeface="Gill Sans Light" panose="020B0302020104020203" pitchFamily="34" charset="-79"/>
              </a:rPr>
              <a:t>Dylan.W96@gmail.com</a:t>
            </a:r>
          </a:p>
        </p:txBody>
      </p:sp>
      <p:pic>
        <p:nvPicPr>
          <p:cNvPr id="6" name="Picture Placeholder 5">
            <a:extLst>
              <a:ext uri="{FF2B5EF4-FFF2-40B4-BE49-F238E27FC236}">
                <a16:creationId xmlns:a16="http://schemas.microsoft.com/office/drawing/2014/main" id="{12CA17DD-4B99-CE41-998F-A36C00269F5C}"/>
              </a:ext>
            </a:extLst>
          </p:cNvPr>
          <p:cNvPicPr>
            <a:picLocks noGrp="1" noChangeAspect="1"/>
          </p:cNvPicPr>
          <p:nvPr>
            <p:ph type="pic" sz="quarter" idx="13"/>
          </p:nvPr>
        </p:nvPicPr>
        <p:blipFill>
          <a:blip r:embed="rId2"/>
          <a:srcRect t="11755" b="11755"/>
          <a:stretch/>
        </p:blipFill>
        <p:spPr/>
      </p:pic>
      <p:pic>
        <p:nvPicPr>
          <p:cNvPr id="25" name="Graphic 24">
            <a:extLst>
              <a:ext uri="{FF2B5EF4-FFF2-40B4-BE49-F238E27FC236}">
                <a16:creationId xmlns:a16="http://schemas.microsoft.com/office/drawing/2014/main" id="{3A177D19-C8E3-4F5C-9A4A-5AF061B0347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70272" y="4462093"/>
            <a:ext cx="289490" cy="265015"/>
          </a:xfrm>
          <a:prstGeom prst="rect">
            <a:avLst/>
          </a:prstGeom>
        </p:spPr>
      </p:pic>
      <p:pic>
        <p:nvPicPr>
          <p:cNvPr id="28" name="Graphic 27">
            <a:extLst>
              <a:ext uri="{FF2B5EF4-FFF2-40B4-BE49-F238E27FC236}">
                <a16:creationId xmlns:a16="http://schemas.microsoft.com/office/drawing/2014/main" id="{B7ED8C67-9B20-4988-8626-3F7E11AC559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70272" y="4891240"/>
            <a:ext cx="289490" cy="265015"/>
          </a:xfrm>
          <a:prstGeom prst="rect">
            <a:avLst/>
          </a:prstGeom>
        </p:spPr>
      </p:pic>
      <p:pic>
        <p:nvPicPr>
          <p:cNvPr id="26" name="Graphic 25">
            <a:extLst>
              <a:ext uri="{FF2B5EF4-FFF2-40B4-BE49-F238E27FC236}">
                <a16:creationId xmlns:a16="http://schemas.microsoft.com/office/drawing/2014/main" id="{DACBF4AB-293D-4DFE-B772-B09A65120786}"/>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70272" y="5365240"/>
            <a:ext cx="289490" cy="265015"/>
          </a:xfrm>
          <a:prstGeom prst="rect">
            <a:avLst/>
          </a:prstGeom>
        </p:spPr>
      </p:pic>
    </p:spTree>
    <p:extLst>
      <p:ext uri="{BB962C8B-B14F-4D97-AF65-F5344CB8AC3E}">
        <p14:creationId xmlns:p14="http://schemas.microsoft.com/office/powerpoint/2010/main" val="380918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717322" y="3762986"/>
            <a:ext cx="4938058" cy="1500187"/>
          </a:xfrm>
        </p:spPr>
        <p:txBody>
          <a:bodyPr>
            <a:normAutofit/>
          </a:bodyPr>
          <a:lstStyle/>
          <a:p>
            <a:r>
              <a:rPr lang="en-US" dirty="0"/>
              <a:t>Exploratory data analysis</a:t>
            </a:r>
          </a:p>
        </p:txBody>
      </p:sp>
      <p:pic>
        <p:nvPicPr>
          <p:cNvPr id="7" name="Picture Placeholder 6">
            <a:extLst>
              <a:ext uri="{FF2B5EF4-FFF2-40B4-BE49-F238E27FC236}">
                <a16:creationId xmlns:a16="http://schemas.microsoft.com/office/drawing/2014/main" id="{E7663A1E-6847-5740-83FF-8196E22DB5B0}"/>
              </a:ext>
            </a:extLst>
          </p:cNvPr>
          <p:cNvPicPr>
            <a:picLocks noGrp="1" noChangeAspect="1"/>
          </p:cNvPicPr>
          <p:nvPr>
            <p:ph type="pic" sz="quarter" idx="13"/>
          </p:nvPr>
        </p:nvPicPr>
        <p:blipFill rotWithShape="1">
          <a:blip r:embed="rId3"/>
          <a:srcRect l="23477" r="5341" b="-1"/>
          <a:stretch/>
        </p:blipFill>
        <p:spPr>
          <a:xfrm>
            <a:off x="20" y="10"/>
            <a:ext cx="6470140" cy="6067386"/>
          </a:xfrm>
          <a:noFill/>
        </p:spPr>
      </p:pic>
      <p:sp>
        <p:nvSpPr>
          <p:cNvPr id="4" name="Title 3"/>
          <p:cNvSpPr>
            <a:spLocks noGrp="1"/>
          </p:cNvSpPr>
          <p:nvPr>
            <p:ph type="title"/>
          </p:nvPr>
        </p:nvSpPr>
        <p:spPr>
          <a:xfrm>
            <a:off x="6717322" y="1863970"/>
            <a:ext cx="4938058" cy="1872028"/>
          </a:xfrm>
        </p:spPr>
        <p:txBody>
          <a:bodyPr anchor="b">
            <a:normAutofit/>
          </a:bodyPr>
          <a:lstStyle/>
          <a:p>
            <a:r>
              <a:rPr lang="en-US" dirty="0"/>
              <a:t>Diving into the data</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a:xfrm>
            <a:off x="11353800" y="6356350"/>
            <a:ext cx="51508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2</a:t>
            </a:fld>
            <a:endParaRPr lang="en-US"/>
          </a:p>
        </p:txBody>
      </p:sp>
      <p:sp>
        <p:nvSpPr>
          <p:cNvPr id="2" name="Rectangle 1">
            <a:extLst>
              <a:ext uri="{FF2B5EF4-FFF2-40B4-BE49-F238E27FC236}">
                <a16:creationId xmlns:a16="http://schemas.microsoft.com/office/drawing/2014/main" id="{9564435C-85D4-C0F8-7E97-97E357975FD1}"/>
              </a:ext>
            </a:extLst>
          </p:cNvPr>
          <p:cNvSpPr/>
          <p:nvPr/>
        </p:nvSpPr>
        <p:spPr>
          <a:xfrm>
            <a:off x="7871012" y="6320304"/>
            <a:ext cx="3666564" cy="437216"/>
          </a:xfrm>
          <a:prstGeom prst="rect">
            <a:avLst/>
          </a:prstGeom>
          <a:solidFill>
            <a:srgbClr val="F2F2F2"/>
          </a:solidFill>
          <a:ln>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AU" dirty="0">
              <a:solidFill>
                <a:srgbClr val="4F7AA6"/>
              </a:solidFill>
            </a:endParaRPr>
          </a:p>
        </p:txBody>
      </p:sp>
    </p:spTree>
    <p:extLst>
      <p:ext uri="{BB962C8B-B14F-4D97-AF65-F5344CB8AC3E}">
        <p14:creationId xmlns:p14="http://schemas.microsoft.com/office/powerpoint/2010/main" val="923545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Dataset description</a:t>
            </a:r>
          </a:p>
        </p:txBody>
      </p:sp>
      <p:sp>
        <p:nvSpPr>
          <p:cNvPr id="8" name="Text Placeholder 7"/>
          <p:cNvSpPr>
            <a:spLocks noGrp="1"/>
          </p:cNvSpPr>
          <p:nvPr>
            <p:ph type="body" sz="half" idx="2"/>
          </p:nvPr>
        </p:nvSpPr>
        <p:spPr/>
        <p:txBody>
          <a:bodyPr>
            <a:noAutofit/>
          </a:bodyPr>
          <a:lstStyle/>
          <a:p>
            <a:r>
              <a:rPr lang="en-US" dirty="0"/>
              <a:t>The diving competition dataset from World Aquatics contains 2,645 unique events and 24 different variables capturing details and results from each event.</a:t>
            </a:r>
          </a:p>
          <a:p>
            <a:r>
              <a:rPr lang="en-US" dirty="0"/>
              <a:t>Key summary statistics and findings included:</a:t>
            </a:r>
          </a:p>
          <a:p>
            <a:pPr marL="285750" indent="-285750">
              <a:buFont typeface="Arial" panose="020B0604020202020204" pitchFamily="34" charset="0"/>
              <a:buChar char="•"/>
            </a:pPr>
            <a:r>
              <a:rPr lang="en-US" dirty="0"/>
              <a:t>1253 diving events for Women, 1252 diving events for Men, and 140 Mixed events</a:t>
            </a:r>
          </a:p>
          <a:p>
            <a:pPr marL="285750" indent="-285750">
              <a:buFont typeface="Arial" panose="020B0604020202020204" pitchFamily="34" charset="0"/>
              <a:buChar char="•"/>
            </a:pPr>
            <a:r>
              <a:rPr lang="en-US" dirty="0"/>
              <a:t>The 3m Springboard and 10m Platform are the most popular diving events</a:t>
            </a:r>
          </a:p>
          <a:p>
            <a:pPr marL="285750" indent="-285750">
              <a:buFont typeface="Arial" panose="020B0604020202020204" pitchFamily="34" charset="0"/>
              <a:buChar char="•"/>
            </a:pPr>
            <a:r>
              <a:rPr lang="en-US" dirty="0"/>
              <a:t>The FINA Diving Grand Prix in 1999 had the most diving events at 87.</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2" name="Rectangle 1">
            <a:extLst>
              <a:ext uri="{FF2B5EF4-FFF2-40B4-BE49-F238E27FC236}">
                <a16:creationId xmlns:a16="http://schemas.microsoft.com/office/drawing/2014/main" id="{5E5CAF7E-346F-6B5F-13F8-D824133D4CF1}"/>
              </a:ext>
            </a:extLst>
          </p:cNvPr>
          <p:cNvSpPr/>
          <p:nvPr/>
        </p:nvSpPr>
        <p:spPr>
          <a:xfrm>
            <a:off x="7871012" y="6320304"/>
            <a:ext cx="3666564" cy="437216"/>
          </a:xfrm>
          <a:prstGeom prst="rect">
            <a:avLst/>
          </a:prstGeom>
          <a:solidFill>
            <a:srgbClr val="F2F2F2"/>
          </a:solidFill>
          <a:ln>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AU" dirty="0">
                <a:solidFill>
                  <a:schemeClr val="accent1"/>
                </a:solidFill>
              </a:rPr>
              <a:t>EXPLORATORY DATA ANALYSIS</a:t>
            </a:r>
          </a:p>
        </p:txBody>
      </p:sp>
      <p:pic>
        <p:nvPicPr>
          <p:cNvPr id="2050" name="Picture 2">
            <a:extLst>
              <a:ext uri="{FF2B5EF4-FFF2-40B4-BE49-F238E27FC236}">
                <a16:creationId xmlns:a16="http://schemas.microsoft.com/office/drawing/2014/main" id="{A1777BA1-9317-602C-1988-7EBAD343D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751" y="100480"/>
            <a:ext cx="3498083" cy="61504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36AFFD4-1EF3-1228-1E05-A5D61688D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327" y="100480"/>
            <a:ext cx="2777681" cy="615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94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838200" y="428534"/>
            <a:ext cx="10515600" cy="637198"/>
          </a:xfrm>
        </p:spPr>
        <p:txBody>
          <a:bodyPr>
            <a:normAutofit fontScale="90000"/>
          </a:bodyPr>
          <a:lstStyle/>
          <a:p>
            <a:r>
              <a:rPr lang="en-US" dirty="0"/>
              <a:t>Women’s 10m platform Diving results in the finals</a:t>
            </a:r>
          </a:p>
        </p:txBody>
      </p:sp>
      <p:graphicFrame>
        <p:nvGraphicFramePr>
          <p:cNvPr id="8" name="Table">
            <a:extLst>
              <a:ext uri="{FF2B5EF4-FFF2-40B4-BE49-F238E27FC236}">
                <a16:creationId xmlns:a16="http://schemas.microsoft.com/office/drawing/2014/main" id="{DEA92BE0-0E55-46D9-93AF-25DD38E93B3F}"/>
              </a:ext>
            </a:extLst>
          </p:cNvPr>
          <p:cNvGraphicFramePr>
            <a:graphicFrameLocks noGrp="1"/>
          </p:cNvGraphicFramePr>
          <p:nvPr>
            <p:ph idx="1"/>
            <p:extLst>
              <p:ext uri="{D42A27DB-BD31-4B8C-83A1-F6EECF244321}">
                <p14:modId xmlns:p14="http://schemas.microsoft.com/office/powerpoint/2010/main" val="4010359341"/>
              </p:ext>
            </p:extLst>
          </p:nvPr>
        </p:nvGraphicFramePr>
        <p:xfrm>
          <a:off x="838200" y="1828286"/>
          <a:ext cx="10515236" cy="4528064"/>
        </p:xfrm>
        <a:graphic>
          <a:graphicData uri="http://schemas.openxmlformats.org/drawingml/2006/table">
            <a:tbl>
              <a:tblPr firstRow="1" bandRow="1">
                <a:tableStyleId>{F2DE63D5-997A-4646-A377-4702673A728D}</a:tableStyleId>
              </a:tblPr>
              <a:tblGrid>
                <a:gridCol w="2628809">
                  <a:extLst>
                    <a:ext uri="{9D8B030D-6E8A-4147-A177-3AD203B41FA5}">
                      <a16:colId xmlns:a16="http://schemas.microsoft.com/office/drawing/2014/main" val="2481577866"/>
                    </a:ext>
                  </a:extLst>
                </a:gridCol>
                <a:gridCol w="2628809">
                  <a:extLst>
                    <a:ext uri="{9D8B030D-6E8A-4147-A177-3AD203B41FA5}">
                      <a16:colId xmlns:a16="http://schemas.microsoft.com/office/drawing/2014/main" val="2836427615"/>
                    </a:ext>
                  </a:extLst>
                </a:gridCol>
                <a:gridCol w="2628809">
                  <a:extLst>
                    <a:ext uri="{9D8B030D-6E8A-4147-A177-3AD203B41FA5}">
                      <a16:colId xmlns:a16="http://schemas.microsoft.com/office/drawing/2014/main" val="310093864"/>
                    </a:ext>
                  </a:extLst>
                </a:gridCol>
                <a:gridCol w="2628809">
                  <a:extLst>
                    <a:ext uri="{9D8B030D-6E8A-4147-A177-3AD203B41FA5}">
                      <a16:colId xmlns:a16="http://schemas.microsoft.com/office/drawing/2014/main" val="2023951014"/>
                    </a:ext>
                  </a:extLst>
                </a:gridCol>
              </a:tblGrid>
              <a:tr h="470996">
                <a:tc>
                  <a:txBody>
                    <a:bodyPr/>
                    <a:lstStyle/>
                    <a:p>
                      <a:pPr algn="ctr"/>
                      <a:r>
                        <a:rPr lang="en-US" sz="2400" b="0" dirty="0"/>
                        <a:t>Athlete</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R w="12700" cap="flat" cmpd="sng" algn="ctr">
                      <a:solidFill>
                        <a:schemeClr val="bg1"/>
                      </a:solidFill>
                      <a:prstDash val="solid"/>
                      <a:round/>
                      <a:headEnd type="none" w="med" len="med"/>
                      <a:tailEnd type="none" w="med" len="med"/>
                    </a:lnR>
                    <a:solidFill>
                      <a:schemeClr val="tx2"/>
                    </a:solidFill>
                  </a:tcPr>
                </a:tc>
                <a:tc>
                  <a:txBody>
                    <a:bodyPr/>
                    <a:lstStyle/>
                    <a:p>
                      <a:pPr algn="ctr"/>
                      <a:r>
                        <a:rPr lang="en-US" sz="2400" b="0" dirty="0"/>
                        <a:t>Country</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solidFill>
                  </a:tcPr>
                </a:tc>
                <a:tc>
                  <a:txBody>
                    <a:bodyPr/>
                    <a:lstStyle/>
                    <a:p>
                      <a:pPr algn="ctr"/>
                      <a:r>
                        <a:rPr lang="en-US" sz="2400" b="0" dirty="0"/>
                        <a:t>Age</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solidFill>
                  </a:tcPr>
                </a:tc>
                <a:tc>
                  <a:txBody>
                    <a:bodyPr/>
                    <a:lstStyle/>
                    <a:p>
                      <a:pPr algn="ctr"/>
                      <a:r>
                        <a:rPr lang="en-US"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Total Points</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L w="12700" cap="flat" cmpd="sng" algn="ctr">
                      <a:solidFill>
                        <a:schemeClr val="bg1"/>
                      </a:solidFill>
                      <a:prstDash val="solid"/>
                      <a:round/>
                      <a:headEnd type="none" w="med" len="med"/>
                      <a:tailEnd type="none" w="med" len="med"/>
                    </a:lnL>
                    <a:solidFill>
                      <a:schemeClr val="tx2"/>
                    </a:solidFill>
                  </a:tcPr>
                </a:tc>
                <a:extLst>
                  <a:ext uri="{0D108BD9-81ED-4DB2-BD59-A6C34878D82A}">
                    <a16:rowId xmlns:a16="http://schemas.microsoft.com/office/drawing/2014/main" val="983420419"/>
                  </a:ext>
                </a:extLst>
              </a:tr>
              <a:tr h="462818">
                <a:tc>
                  <a:txBody>
                    <a:bodyPr/>
                    <a:lstStyle/>
                    <a:p>
                      <a:pPr algn="r" fontAlgn="ctr"/>
                      <a:r>
                        <a:rPr lang="en-AU" dirty="0">
                          <a:effectLst/>
                        </a:rPr>
                        <a:t>QUAN Hongchan</a:t>
                      </a:r>
                    </a:p>
                  </a:txBody>
                  <a:tcPr anchor="ctr"/>
                </a:tc>
                <a:tc>
                  <a:txBody>
                    <a:bodyPr/>
                    <a:lstStyle/>
                    <a:p>
                      <a:pPr algn="ctr" fontAlgn="ctr"/>
                      <a:r>
                        <a:rPr lang="en-AU" dirty="0">
                          <a:effectLst/>
                        </a:rPr>
                        <a:t>CHN</a:t>
                      </a:r>
                    </a:p>
                  </a:txBody>
                  <a:tcPr anchor="ctr">
                    <a:solidFill>
                      <a:schemeClr val="accent1">
                        <a:alpha val="2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14</a:t>
                      </a:r>
                      <a:endParaRPr lang="ru-RU" sz="1800" kern="1200" dirty="0">
                        <a:solidFill>
                          <a:schemeClr val="tx1"/>
                        </a:solidFill>
                        <a:effectLst/>
                        <a:latin typeface="+mn-lt"/>
                        <a:ea typeface="+mn-ea"/>
                        <a:cs typeface="+mn-cs"/>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AU" sz="1800" b="0" i="0" kern="1200" dirty="0">
                          <a:solidFill>
                            <a:schemeClr val="tx1"/>
                          </a:solidFill>
                          <a:effectLst/>
                          <a:latin typeface="+mn-lt"/>
                          <a:ea typeface="+mn-ea"/>
                          <a:cs typeface="+mn-cs"/>
                        </a:rPr>
                        <a:t>466.20</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3883246291"/>
                  </a:ext>
                </a:extLst>
              </a:tr>
              <a:tr h="462818">
                <a:tc>
                  <a:txBody>
                    <a:bodyPr/>
                    <a:lstStyle/>
                    <a:p>
                      <a:pPr algn="r" fontAlgn="ctr"/>
                      <a:r>
                        <a:rPr lang="en-AU" dirty="0">
                          <a:effectLst/>
                        </a:rPr>
                        <a:t>CHEN Yuxi</a:t>
                      </a:r>
                    </a:p>
                  </a:txBody>
                  <a:tcPr anchor="ctr"/>
                </a:tc>
                <a:tc>
                  <a:txBody>
                    <a:bodyPr/>
                    <a:lstStyle/>
                    <a:p>
                      <a:pPr algn="ctr" fontAlgn="ctr"/>
                      <a:r>
                        <a:rPr lang="en-AU" dirty="0">
                          <a:effectLst/>
                        </a:rPr>
                        <a:t>CHN</a:t>
                      </a:r>
                    </a:p>
                  </a:txBody>
                  <a:tcPr anchor="ctr">
                    <a:solidFill>
                      <a:schemeClr val="accent1">
                        <a:alpha val="2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15</a:t>
                      </a:r>
                      <a:endParaRPr lang="ru-RU" sz="1800" kern="1200" dirty="0">
                        <a:solidFill>
                          <a:schemeClr val="tx1"/>
                        </a:solidFill>
                        <a:effectLst/>
                        <a:latin typeface="+mn-lt"/>
                        <a:ea typeface="+mn-ea"/>
                        <a:cs typeface="+mn-cs"/>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AU" sz="1800" b="0" i="0" kern="1200" dirty="0">
                          <a:solidFill>
                            <a:schemeClr val="tx1"/>
                          </a:solidFill>
                          <a:effectLst/>
                          <a:latin typeface="+mn-lt"/>
                          <a:ea typeface="+mn-ea"/>
                          <a:cs typeface="+mn-cs"/>
                        </a:rPr>
                        <a:t>425.40</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3502607855"/>
                  </a:ext>
                </a:extLst>
              </a:tr>
              <a:tr h="462818">
                <a:tc>
                  <a:txBody>
                    <a:bodyPr/>
                    <a:lstStyle/>
                    <a:p>
                      <a:pPr algn="r" fontAlgn="ctr"/>
                      <a:r>
                        <a:rPr lang="en-AU" dirty="0">
                          <a:effectLst/>
                        </a:rPr>
                        <a:t>WU Melissa</a:t>
                      </a:r>
                    </a:p>
                  </a:txBody>
                  <a:tcPr anchor="ctr"/>
                </a:tc>
                <a:tc>
                  <a:txBody>
                    <a:bodyPr/>
                    <a:lstStyle/>
                    <a:p>
                      <a:pPr algn="ctr" fontAlgn="ctr"/>
                      <a:r>
                        <a:rPr lang="en-AU" dirty="0">
                          <a:effectLst/>
                        </a:rPr>
                        <a:t>AUS</a:t>
                      </a:r>
                    </a:p>
                  </a:txBody>
                  <a:tcPr anchor="ctr">
                    <a:solidFill>
                      <a:schemeClr val="accent1">
                        <a:alpha val="2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29</a:t>
                      </a:r>
                      <a:endParaRPr lang="ru-RU" sz="1800" kern="1200" dirty="0">
                        <a:solidFill>
                          <a:schemeClr val="tx1"/>
                        </a:solidFill>
                        <a:effectLst/>
                        <a:latin typeface="+mn-lt"/>
                        <a:ea typeface="+mn-ea"/>
                        <a:cs typeface="+mn-cs"/>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AU" sz="1800" b="0" i="0" kern="1200" dirty="0">
                          <a:solidFill>
                            <a:schemeClr val="tx1"/>
                          </a:solidFill>
                          <a:effectLst/>
                          <a:latin typeface="+mn-lt"/>
                          <a:ea typeface="+mn-ea"/>
                          <a:cs typeface="+mn-cs"/>
                        </a:rPr>
                        <a:t>371.40</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3557125802"/>
                  </a:ext>
                </a:extLst>
              </a:tr>
              <a:tr h="462818">
                <a:tc>
                  <a:txBody>
                    <a:bodyPr/>
                    <a:lstStyle/>
                    <a:p>
                      <a:pPr algn="r" fontAlgn="ctr"/>
                      <a:r>
                        <a:rPr lang="en-AU" dirty="0">
                          <a:effectLst/>
                        </a:rPr>
                        <a:t>AGUNDEZ GARCIA Gabriela</a:t>
                      </a:r>
                    </a:p>
                  </a:txBody>
                  <a:tcPr anchor="ctr"/>
                </a:tc>
                <a:tc>
                  <a:txBody>
                    <a:bodyPr/>
                    <a:lstStyle/>
                    <a:p>
                      <a:pPr algn="ctr" fontAlgn="ctr"/>
                      <a:r>
                        <a:rPr lang="en-AU" dirty="0">
                          <a:effectLst/>
                        </a:rPr>
                        <a:t>MEX</a:t>
                      </a:r>
                    </a:p>
                  </a:txBody>
                  <a:tcPr anchor="ctr">
                    <a:solidFill>
                      <a:schemeClr val="accent1">
                        <a:alpha val="2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21</a:t>
                      </a:r>
                      <a:endParaRPr lang="ru-RU" sz="1800" kern="1200" dirty="0">
                        <a:solidFill>
                          <a:schemeClr val="tx1"/>
                        </a:solidFill>
                        <a:effectLst/>
                        <a:latin typeface="+mn-lt"/>
                        <a:ea typeface="+mn-ea"/>
                        <a:cs typeface="+mn-cs"/>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AU" sz="1800" b="0" i="0" kern="1200" dirty="0">
                          <a:solidFill>
                            <a:schemeClr val="tx1"/>
                          </a:solidFill>
                          <a:effectLst/>
                          <a:latin typeface="+mn-lt"/>
                          <a:ea typeface="+mn-ea"/>
                          <a:cs typeface="+mn-cs"/>
                        </a:rPr>
                        <a:t>358.50</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055255528"/>
                  </a:ext>
                </a:extLst>
              </a:tr>
              <a:tr h="462818">
                <a:tc>
                  <a:txBody>
                    <a:bodyPr/>
                    <a:lstStyle/>
                    <a:p>
                      <a:pPr algn="r" fontAlgn="ctr"/>
                      <a:r>
                        <a:rPr lang="en-AU" dirty="0">
                          <a:effectLst/>
                        </a:rPr>
                        <a:t>SCHNELL Delaney</a:t>
                      </a:r>
                    </a:p>
                  </a:txBody>
                  <a:tcPr anchor="ctr"/>
                </a:tc>
                <a:tc>
                  <a:txBody>
                    <a:bodyPr/>
                    <a:lstStyle/>
                    <a:p>
                      <a:pPr algn="ctr" fontAlgn="ctr"/>
                      <a:r>
                        <a:rPr lang="en-AU" dirty="0">
                          <a:effectLst/>
                        </a:rPr>
                        <a:t>USA</a:t>
                      </a:r>
                    </a:p>
                  </a:txBody>
                  <a:tcPr anchor="ctr">
                    <a:solidFill>
                      <a:schemeClr val="accent1">
                        <a:alpha val="2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22</a:t>
                      </a:r>
                      <a:endParaRPr lang="ru-RU" sz="1800" kern="1200" dirty="0">
                        <a:solidFill>
                          <a:schemeClr val="tx1"/>
                        </a:solidFill>
                        <a:effectLst/>
                        <a:latin typeface="+mn-lt"/>
                        <a:ea typeface="+mn-ea"/>
                        <a:cs typeface="+mn-cs"/>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AU" sz="1800" b="0" i="0" kern="1200" dirty="0">
                          <a:solidFill>
                            <a:schemeClr val="tx1"/>
                          </a:solidFill>
                          <a:effectLst/>
                          <a:latin typeface="+mn-lt"/>
                          <a:ea typeface="+mn-ea"/>
                          <a:cs typeface="+mn-cs"/>
                        </a:rPr>
                        <a:t>340.40</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449646690"/>
                  </a:ext>
                </a:extLst>
              </a:tr>
              <a:tr h="462818">
                <a:tc>
                  <a:txBody>
                    <a:bodyPr/>
                    <a:lstStyle/>
                    <a:p>
                      <a:pPr algn="r" fontAlgn="ctr"/>
                      <a:r>
                        <a:rPr lang="en-AU" dirty="0">
                          <a:effectLst/>
                        </a:rPr>
                        <a:t>OROZCO LOZA Alejandra</a:t>
                      </a:r>
                    </a:p>
                  </a:txBody>
                  <a:tcPr anchor="ctr"/>
                </a:tc>
                <a:tc>
                  <a:txBody>
                    <a:bodyPr/>
                    <a:lstStyle/>
                    <a:p>
                      <a:pPr algn="ctr" fontAlgn="ctr"/>
                      <a:r>
                        <a:rPr lang="en-AU" dirty="0">
                          <a:effectLst/>
                        </a:rPr>
                        <a:t>MEX</a:t>
                      </a:r>
                    </a:p>
                  </a:txBody>
                  <a:tcPr anchor="ctr">
                    <a:solidFill>
                      <a:schemeClr val="accent1">
                        <a:alpha val="2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24</a:t>
                      </a:r>
                      <a:endParaRPr lang="ru-RU" sz="1800" kern="1200" dirty="0">
                        <a:solidFill>
                          <a:schemeClr val="tx1"/>
                        </a:solidFill>
                        <a:effectLst/>
                        <a:latin typeface="+mn-lt"/>
                        <a:ea typeface="+mn-ea"/>
                        <a:cs typeface="+mn-cs"/>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AU" sz="1800" b="0" i="0" kern="1200" dirty="0">
                          <a:solidFill>
                            <a:schemeClr val="tx1"/>
                          </a:solidFill>
                          <a:effectLst/>
                          <a:latin typeface="+mn-lt"/>
                          <a:ea typeface="+mn-ea"/>
                          <a:cs typeface="+mn-cs"/>
                        </a:rPr>
                        <a:t>322.05</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173117077"/>
                  </a:ext>
                </a:extLst>
              </a:tr>
              <a:tr h="462818">
                <a:tc>
                  <a:txBody>
                    <a:bodyPr/>
                    <a:lstStyle/>
                    <a:p>
                      <a:pPr algn="r" fontAlgn="ctr"/>
                      <a:r>
                        <a:rPr lang="en-AU" dirty="0">
                          <a:effectLst/>
                        </a:rPr>
                        <a:t>SPENDOLINI SIRIEIX Andrea</a:t>
                      </a:r>
                    </a:p>
                  </a:txBody>
                  <a:tcPr anchor="ctr"/>
                </a:tc>
                <a:tc>
                  <a:txBody>
                    <a:bodyPr/>
                    <a:lstStyle/>
                    <a:p>
                      <a:pPr algn="ctr" fontAlgn="ctr"/>
                      <a:r>
                        <a:rPr lang="en-AU" dirty="0">
                          <a:effectLst/>
                        </a:rPr>
                        <a:t>GBR</a:t>
                      </a:r>
                    </a:p>
                  </a:txBody>
                  <a:tcPr anchor="ctr">
                    <a:solidFill>
                      <a:schemeClr val="accent1">
                        <a:alpha val="2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16</a:t>
                      </a:r>
                      <a:endParaRPr lang="ru-RU" sz="1800" kern="1200" dirty="0">
                        <a:solidFill>
                          <a:schemeClr val="tx1"/>
                        </a:solidFill>
                        <a:effectLst/>
                        <a:latin typeface="+mn-lt"/>
                        <a:ea typeface="+mn-ea"/>
                        <a:cs typeface="+mn-cs"/>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AU" sz="1800" b="0" i="0" kern="1200" dirty="0">
                          <a:solidFill>
                            <a:schemeClr val="tx1"/>
                          </a:solidFill>
                          <a:effectLst/>
                          <a:latin typeface="+mn-lt"/>
                          <a:ea typeface="+mn-ea"/>
                          <a:cs typeface="+mn-cs"/>
                        </a:rPr>
                        <a:t>305.50</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43970745"/>
                  </a:ext>
                </a:extLst>
              </a:tr>
              <a:tr h="462818">
                <a:tc>
                  <a:txBody>
                    <a:bodyPr/>
                    <a:lstStyle/>
                    <a:p>
                      <a:pPr algn="r" fontAlgn="ctr"/>
                      <a:r>
                        <a:rPr lang="en-AU" dirty="0">
                          <a:effectLst/>
                        </a:rPr>
                        <a:t>WASSEN Elena</a:t>
                      </a:r>
                    </a:p>
                  </a:txBody>
                  <a:tcPr anchor="ctr"/>
                </a:tc>
                <a:tc>
                  <a:txBody>
                    <a:bodyPr/>
                    <a:lstStyle/>
                    <a:p>
                      <a:pPr algn="ctr" fontAlgn="ctr"/>
                      <a:r>
                        <a:rPr lang="en-AU" dirty="0">
                          <a:effectLst/>
                        </a:rPr>
                        <a:t>GER</a:t>
                      </a:r>
                    </a:p>
                  </a:txBody>
                  <a:tcPr anchor="ctr">
                    <a:solidFill>
                      <a:schemeClr val="accent1">
                        <a:alpha val="2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20</a:t>
                      </a:r>
                      <a:endParaRPr lang="ru-RU" sz="1800" kern="1200" dirty="0">
                        <a:solidFill>
                          <a:schemeClr val="tx1"/>
                        </a:solidFill>
                        <a:effectLst/>
                        <a:latin typeface="+mn-lt"/>
                        <a:ea typeface="+mn-ea"/>
                        <a:cs typeface="+mn-cs"/>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AU" sz="1800" b="0" i="0" kern="1200" dirty="0">
                          <a:solidFill>
                            <a:schemeClr val="tx1"/>
                          </a:solidFill>
                          <a:effectLst/>
                          <a:latin typeface="+mn-lt"/>
                          <a:ea typeface="+mn-ea"/>
                          <a:cs typeface="+mn-cs"/>
                        </a:rPr>
                        <a:t>291.90</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663314759"/>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4</a:t>
            </a:fld>
            <a:endParaRPr lang="en-US" dirty="0"/>
          </a:p>
        </p:txBody>
      </p:sp>
      <p:sp>
        <p:nvSpPr>
          <p:cNvPr id="2" name="Rectangle 1">
            <a:extLst>
              <a:ext uri="{FF2B5EF4-FFF2-40B4-BE49-F238E27FC236}">
                <a16:creationId xmlns:a16="http://schemas.microsoft.com/office/drawing/2014/main" id="{0E34E736-D51D-3A64-E96E-FB1813D9D4F8}"/>
              </a:ext>
            </a:extLst>
          </p:cNvPr>
          <p:cNvSpPr/>
          <p:nvPr/>
        </p:nvSpPr>
        <p:spPr>
          <a:xfrm>
            <a:off x="7871012" y="6392394"/>
            <a:ext cx="3666564" cy="365125"/>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AU" dirty="0">
                <a:solidFill>
                  <a:schemeClr val="accent1"/>
                </a:solidFill>
              </a:rPr>
              <a:t>EXPLORATORY DATA ANALYSIS</a:t>
            </a:r>
          </a:p>
        </p:txBody>
      </p:sp>
      <p:pic>
        <p:nvPicPr>
          <p:cNvPr id="4" name="Picture 3" descr="A gold medal with red ribbons&#10;&#10;Description automatically generated">
            <a:extLst>
              <a:ext uri="{FF2B5EF4-FFF2-40B4-BE49-F238E27FC236}">
                <a16:creationId xmlns:a16="http://schemas.microsoft.com/office/drawing/2014/main" id="{5C97F5E3-82F1-7416-F714-6FB0C34770D8}"/>
              </a:ext>
            </a:extLst>
          </p:cNvPr>
          <p:cNvPicPr>
            <a:picLocks noChangeAspect="1"/>
          </p:cNvPicPr>
          <p:nvPr/>
        </p:nvPicPr>
        <p:blipFill>
          <a:blip r:embed="rId2"/>
          <a:stretch>
            <a:fillRect/>
          </a:stretch>
        </p:blipFill>
        <p:spPr>
          <a:xfrm>
            <a:off x="595601" y="2303722"/>
            <a:ext cx="485198" cy="485198"/>
          </a:xfrm>
          <a:prstGeom prst="rect">
            <a:avLst/>
          </a:prstGeom>
        </p:spPr>
      </p:pic>
      <p:pic>
        <p:nvPicPr>
          <p:cNvPr id="6" name="Picture 5" descr="A silver medal with green ribbons&#10;&#10;Description automatically generated">
            <a:extLst>
              <a:ext uri="{FF2B5EF4-FFF2-40B4-BE49-F238E27FC236}">
                <a16:creationId xmlns:a16="http://schemas.microsoft.com/office/drawing/2014/main" id="{697903BB-D4AD-9409-FC77-F6C82CED0270}"/>
              </a:ext>
            </a:extLst>
          </p:cNvPr>
          <p:cNvPicPr>
            <a:picLocks noChangeAspect="1"/>
          </p:cNvPicPr>
          <p:nvPr/>
        </p:nvPicPr>
        <p:blipFill>
          <a:blip r:embed="rId3"/>
          <a:stretch>
            <a:fillRect/>
          </a:stretch>
        </p:blipFill>
        <p:spPr>
          <a:xfrm>
            <a:off x="595601" y="2779724"/>
            <a:ext cx="484632" cy="484632"/>
          </a:xfrm>
          <a:prstGeom prst="rect">
            <a:avLst/>
          </a:prstGeom>
        </p:spPr>
      </p:pic>
      <p:pic>
        <p:nvPicPr>
          <p:cNvPr id="10" name="Picture 9" descr="A gold medal with blue ribbons&#10;&#10;Description automatically generated">
            <a:extLst>
              <a:ext uri="{FF2B5EF4-FFF2-40B4-BE49-F238E27FC236}">
                <a16:creationId xmlns:a16="http://schemas.microsoft.com/office/drawing/2014/main" id="{A938AC20-135B-E6CF-CE6F-9881341E442F}"/>
              </a:ext>
            </a:extLst>
          </p:cNvPr>
          <p:cNvPicPr>
            <a:picLocks noChangeAspect="1"/>
          </p:cNvPicPr>
          <p:nvPr/>
        </p:nvPicPr>
        <p:blipFill>
          <a:blip r:embed="rId4"/>
          <a:stretch>
            <a:fillRect/>
          </a:stretch>
        </p:blipFill>
        <p:spPr>
          <a:xfrm>
            <a:off x="595601" y="3255726"/>
            <a:ext cx="484632" cy="484632"/>
          </a:xfrm>
          <a:prstGeom prst="rect">
            <a:avLst/>
          </a:prstGeom>
        </p:spPr>
      </p:pic>
    </p:spTree>
    <p:extLst>
      <p:ext uri="{BB962C8B-B14F-4D97-AF65-F5344CB8AC3E}">
        <p14:creationId xmlns:p14="http://schemas.microsoft.com/office/powerpoint/2010/main" val="2779095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838200" y="428534"/>
            <a:ext cx="10515600" cy="637198"/>
          </a:xfrm>
        </p:spPr>
        <p:txBody>
          <a:bodyPr>
            <a:normAutofit/>
          </a:bodyPr>
          <a:lstStyle/>
          <a:p>
            <a:r>
              <a:rPr lang="en-US" dirty="0"/>
              <a:t>Diving difficulty and dive points</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fontScale="85000" lnSpcReduction="10000"/>
          </a:bodyPr>
          <a:lstStyle/>
          <a:p>
            <a:r>
              <a:rPr lang="en-US" dirty="0"/>
              <a:t>Distribution of Dive Difficulty in the Finals</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lstStyle/>
          <a:p>
            <a:pPr marL="0" indent="0">
              <a:lnSpc>
                <a:spcPct val="100000"/>
              </a:lnSpc>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maximus.Quisque et orci purus. Proin dolor mi, ultrices sit amet ipsum placerat, congue mattis turpis. Donec vestibulum eros eget mauris dignissim, ut ultricies dolor viverra. Phasellus efficitur ante nec sem convallis, in ornare est accumsan.</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fontScale="92500" lnSpcReduction="10000"/>
          </a:bodyPr>
          <a:lstStyle/>
          <a:p>
            <a:r>
              <a:rPr lang="en-US" dirty="0"/>
              <a:t>Distribution of Dive Points in the Finals</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lstStyle/>
          <a:p>
            <a:pPr marL="0" indent="0">
              <a:lnSpc>
                <a:spcPct val="100000"/>
              </a:lnSpc>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maximus.Quisque et orci purus. Proin dolor mi, ultrices sit amet ipsum placerat, congue mattis turpis. Donec vestibulum eros eget mauris dignissim, ut ultricies dolor viverra. Phasellus efficitur ante nec sem convallis, in ornare est accumsan.</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pPr/>
              <a:t>5</a:t>
            </a:fld>
            <a:endParaRPr lang="en-US" dirty="0">
              <a:solidFill>
                <a:schemeClr val="tx1"/>
              </a:solidFill>
            </a:endParaRPr>
          </a:p>
        </p:txBody>
      </p:sp>
      <p:sp>
        <p:nvSpPr>
          <p:cNvPr id="2" name="Rectangle 1">
            <a:extLst>
              <a:ext uri="{FF2B5EF4-FFF2-40B4-BE49-F238E27FC236}">
                <a16:creationId xmlns:a16="http://schemas.microsoft.com/office/drawing/2014/main" id="{11538243-0CE6-A297-AF7C-023434172AF3}"/>
              </a:ext>
            </a:extLst>
          </p:cNvPr>
          <p:cNvSpPr/>
          <p:nvPr/>
        </p:nvSpPr>
        <p:spPr>
          <a:xfrm>
            <a:off x="7871012" y="6320304"/>
            <a:ext cx="3666564" cy="437216"/>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AU" dirty="0">
                <a:solidFill>
                  <a:schemeClr val="accent1"/>
                </a:solidFill>
              </a:rPr>
              <a:t>EXPLORATORY DATA ANALYSIS</a:t>
            </a:r>
          </a:p>
        </p:txBody>
      </p:sp>
      <p:pic>
        <p:nvPicPr>
          <p:cNvPr id="3074" name="Picture 2">
            <a:extLst>
              <a:ext uri="{FF2B5EF4-FFF2-40B4-BE49-F238E27FC236}">
                <a16:creationId xmlns:a16="http://schemas.microsoft.com/office/drawing/2014/main" id="{67BDEBEA-5409-2781-4170-259F35E15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5740"/>
            <a:ext cx="12192000" cy="27162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9E6FDBD-98C4-6DF5-12D1-6B5DB38B2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91953"/>
            <a:ext cx="12192000" cy="271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26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diving into a pool&#10;&#10;Description automatically generated">
            <a:extLst>
              <a:ext uri="{FF2B5EF4-FFF2-40B4-BE49-F238E27FC236}">
                <a16:creationId xmlns:a16="http://schemas.microsoft.com/office/drawing/2014/main" id="{59047FFF-D2E2-5CBA-CB4E-F83A87C42EB3}"/>
              </a:ext>
            </a:extLst>
          </p:cNvPr>
          <p:cNvPicPr>
            <a:picLocks noGrp="1" noChangeAspect="1"/>
          </p:cNvPicPr>
          <p:nvPr>
            <p:ph type="pic" sz="quarter" idx="13"/>
          </p:nvPr>
        </p:nvPicPr>
        <p:blipFill>
          <a:blip r:embed="rId2">
            <a:duotone>
              <a:prstClr val="black"/>
              <a:schemeClr val="accent3">
                <a:tint val="45000"/>
                <a:satMod val="400000"/>
              </a:schemeClr>
            </a:duotone>
          </a:blip>
          <a:srcRect t="9117" b="9117"/>
          <a:stretch>
            <a:fillRect/>
          </a:stretch>
        </p:blipFill>
        <p:spPr/>
      </p:pic>
      <p:sp>
        <p:nvSpPr>
          <p:cNvPr id="3" name="Title 2">
            <a:extLst>
              <a:ext uri="{FF2B5EF4-FFF2-40B4-BE49-F238E27FC236}">
                <a16:creationId xmlns:a16="http://schemas.microsoft.com/office/drawing/2014/main" id="{9943C6C6-2BED-F8FB-D523-AD152D136225}"/>
              </a:ext>
            </a:extLst>
          </p:cNvPr>
          <p:cNvSpPr>
            <a:spLocks noGrp="1"/>
          </p:cNvSpPr>
          <p:nvPr>
            <p:ph type="title"/>
          </p:nvPr>
        </p:nvSpPr>
        <p:spPr>
          <a:xfrm>
            <a:off x="6585528" y="2647012"/>
            <a:ext cx="5082732" cy="1872028"/>
          </a:xfrm>
        </p:spPr>
        <p:txBody>
          <a:bodyPr/>
          <a:lstStyle/>
          <a:p>
            <a:r>
              <a:rPr lang="en-AU" dirty="0"/>
              <a:t>Predicting athlete performance</a:t>
            </a:r>
          </a:p>
        </p:txBody>
      </p:sp>
      <p:sp>
        <p:nvSpPr>
          <p:cNvPr id="4" name="Text Placeholder 3">
            <a:extLst>
              <a:ext uri="{FF2B5EF4-FFF2-40B4-BE49-F238E27FC236}">
                <a16:creationId xmlns:a16="http://schemas.microsoft.com/office/drawing/2014/main" id="{00816B3C-9C27-F9AA-C8F7-5D069B4169D4}"/>
              </a:ext>
            </a:extLst>
          </p:cNvPr>
          <p:cNvSpPr>
            <a:spLocks noGrp="1"/>
          </p:cNvSpPr>
          <p:nvPr>
            <p:ph type="body" idx="1"/>
          </p:nvPr>
        </p:nvSpPr>
        <p:spPr/>
        <p:txBody>
          <a:bodyPr/>
          <a:lstStyle/>
          <a:p>
            <a:r>
              <a:rPr lang="en-AU" dirty="0"/>
              <a:t>Using machine learning</a:t>
            </a:r>
          </a:p>
        </p:txBody>
      </p:sp>
      <p:sp>
        <p:nvSpPr>
          <p:cNvPr id="5" name="Slide Number Placeholder 4">
            <a:extLst>
              <a:ext uri="{FF2B5EF4-FFF2-40B4-BE49-F238E27FC236}">
                <a16:creationId xmlns:a16="http://schemas.microsoft.com/office/drawing/2014/main" id="{010ED6D7-B36A-1542-F5E1-D0E65C19908D}"/>
              </a:ext>
            </a:extLst>
          </p:cNvPr>
          <p:cNvSpPr>
            <a:spLocks noGrp="1"/>
          </p:cNvSpPr>
          <p:nvPr>
            <p:ph type="sldNum" sz="quarter" idx="15"/>
          </p:nvPr>
        </p:nvSpPr>
        <p:spPr/>
        <p:txBody>
          <a:bodyPr/>
          <a:lstStyle/>
          <a:p>
            <a:fld id="{45C00377-489B-40EC-B059-26BDDD2E89B9}" type="slidenum">
              <a:rPr lang="en-US" smtClean="0"/>
              <a:pPr/>
              <a:t>6</a:t>
            </a:fld>
            <a:endParaRPr lang="en-US" dirty="0"/>
          </a:p>
        </p:txBody>
      </p:sp>
      <p:cxnSp>
        <p:nvCxnSpPr>
          <p:cNvPr id="8" name="Straight Connector 7">
            <a:extLst>
              <a:ext uri="{FF2B5EF4-FFF2-40B4-BE49-F238E27FC236}">
                <a16:creationId xmlns:a16="http://schemas.microsoft.com/office/drawing/2014/main" id="{D9985257-5AA8-D2E0-9F6A-FA9F5A510DD0}"/>
              </a:ext>
              <a:ext uri="{C183D7F6-B498-43B3-948B-1728B52AA6E4}">
                <adec:decorative xmlns:adec="http://schemas.microsoft.com/office/drawing/2017/decorative" val="1"/>
              </a:ext>
            </a:extLst>
          </p:cNvPr>
          <p:cNvCxnSpPr>
            <a:cxnSpLocks/>
          </p:cNvCxnSpPr>
          <p:nvPr/>
        </p:nvCxnSpPr>
        <p:spPr>
          <a:xfrm>
            <a:off x="6644481" y="4498257"/>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D3B9126-2DC3-B199-CDC6-339BF6E33146}"/>
              </a:ext>
            </a:extLst>
          </p:cNvPr>
          <p:cNvSpPr/>
          <p:nvPr/>
        </p:nvSpPr>
        <p:spPr>
          <a:xfrm>
            <a:off x="7871012" y="6320304"/>
            <a:ext cx="3666564" cy="437216"/>
          </a:xfrm>
          <a:prstGeom prst="rect">
            <a:avLst/>
          </a:prstGeom>
          <a:solidFill>
            <a:srgbClr val="F2F2F2"/>
          </a:solidFill>
          <a:ln>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AU" dirty="0">
              <a:solidFill>
                <a:srgbClr val="4F7AA6"/>
              </a:solidFill>
            </a:endParaRPr>
          </a:p>
        </p:txBody>
      </p:sp>
    </p:spTree>
    <p:extLst>
      <p:ext uri="{BB962C8B-B14F-4D97-AF65-F5344CB8AC3E}">
        <p14:creationId xmlns:p14="http://schemas.microsoft.com/office/powerpoint/2010/main" val="136831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Predicting total points</a:t>
            </a:r>
          </a:p>
        </p:txBody>
      </p:sp>
      <p:sp>
        <p:nvSpPr>
          <p:cNvPr id="8" name="Text Placeholder 7"/>
          <p:cNvSpPr>
            <a:spLocks noGrp="1"/>
          </p:cNvSpPr>
          <p:nvPr>
            <p:ph type="body" sz="half" idx="2"/>
          </p:nvPr>
        </p:nvSpPr>
        <p:spPr/>
        <p:txBody>
          <a:bodyPr>
            <a:normAutofit lnSpcReduction="10000"/>
          </a:bodyPr>
          <a:lstStyle/>
          <a:p>
            <a:r>
              <a:rPr lang="en-US" sz="1800" dirty="0"/>
              <a:t>The correlation coefficients provided in the heatmap show the strength of the relationship between</a:t>
            </a:r>
          </a:p>
          <a:p>
            <a:pPr marL="285750" indent="-285750">
              <a:buFont typeface="Arial" panose="020B0604020202020204" pitchFamily="34" charset="0"/>
              <a:buChar char="•"/>
            </a:pPr>
            <a:r>
              <a:rPr lang="en-US" sz="1800" dirty="0"/>
              <a:t>A score of 1 indicates a perfectly positive linear relationship.</a:t>
            </a:r>
          </a:p>
          <a:p>
            <a:pPr marL="285750" indent="-285750">
              <a:buFont typeface="Arial" panose="020B0604020202020204" pitchFamily="34" charset="0"/>
              <a:buChar char="•"/>
            </a:pPr>
            <a:r>
              <a:rPr lang="en-US" sz="1800" dirty="0"/>
              <a:t>A score of -1 indicated a perfectly negative linear relationship.</a:t>
            </a:r>
          </a:p>
          <a:p>
            <a:pPr marL="285750" indent="-285750">
              <a:buFont typeface="Arial" panose="020B0604020202020204" pitchFamily="34" charset="0"/>
              <a:buChar char="•"/>
            </a:pPr>
            <a:r>
              <a:rPr lang="en-US" sz="1800" dirty="0"/>
              <a:t>The two most highly correlated features with Total Points are Dive Rank and Dive Score.</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7</a:t>
            </a:fld>
            <a:endParaRPr lang="en-US" dirty="0"/>
          </a:p>
        </p:txBody>
      </p:sp>
      <p:pic>
        <p:nvPicPr>
          <p:cNvPr id="4098" name="Picture 2">
            <a:extLst>
              <a:ext uri="{FF2B5EF4-FFF2-40B4-BE49-F238E27FC236}">
                <a16:creationId xmlns:a16="http://schemas.microsoft.com/office/drawing/2014/main" id="{C24F5DE2-DCC5-7FA1-7AC9-49FCDDE7F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054" y="1861117"/>
            <a:ext cx="6892824" cy="31357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94BC64-3BF9-24C0-A807-1B562B9426B6}"/>
              </a:ext>
            </a:extLst>
          </p:cNvPr>
          <p:cNvSpPr/>
          <p:nvPr/>
        </p:nvSpPr>
        <p:spPr>
          <a:xfrm>
            <a:off x="9125680" y="6320304"/>
            <a:ext cx="2411896" cy="437216"/>
          </a:xfrm>
          <a:prstGeom prst="rect">
            <a:avLst/>
          </a:prstGeom>
          <a:solidFill>
            <a:srgbClr val="EEEEEE"/>
          </a:solidFill>
          <a:ln>
            <a:solidFill>
              <a:srgbClr val="F2F2F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AU" dirty="0">
                <a:solidFill>
                  <a:schemeClr val="accent1"/>
                </a:solidFill>
              </a:rPr>
              <a:t>MACHINE LEARNING</a:t>
            </a:r>
          </a:p>
        </p:txBody>
      </p:sp>
    </p:spTree>
    <p:extLst>
      <p:ext uri="{BB962C8B-B14F-4D97-AF65-F5344CB8AC3E}">
        <p14:creationId xmlns:p14="http://schemas.microsoft.com/office/powerpoint/2010/main" val="286747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89D9-EC58-2532-8CD2-CAB5B2763263}"/>
              </a:ext>
            </a:extLst>
          </p:cNvPr>
          <p:cNvSpPr>
            <a:spLocks noGrp="1"/>
          </p:cNvSpPr>
          <p:nvPr>
            <p:ph type="title"/>
          </p:nvPr>
        </p:nvSpPr>
        <p:spPr/>
        <p:txBody>
          <a:bodyPr/>
          <a:lstStyle/>
          <a:p>
            <a:r>
              <a:rPr lang="en-AU" dirty="0"/>
              <a:t>Random forest model</a:t>
            </a:r>
          </a:p>
        </p:txBody>
      </p:sp>
      <p:sp>
        <p:nvSpPr>
          <p:cNvPr id="3" name="Text Placeholder 2">
            <a:extLst>
              <a:ext uri="{FF2B5EF4-FFF2-40B4-BE49-F238E27FC236}">
                <a16:creationId xmlns:a16="http://schemas.microsoft.com/office/drawing/2014/main" id="{E966FB5C-5D08-AF9D-3302-32FC2112BC22}"/>
              </a:ext>
            </a:extLst>
          </p:cNvPr>
          <p:cNvSpPr>
            <a:spLocks noGrp="1"/>
          </p:cNvSpPr>
          <p:nvPr>
            <p:ph type="body" idx="1"/>
          </p:nvPr>
        </p:nvSpPr>
        <p:spPr/>
        <p:txBody>
          <a:bodyPr>
            <a:normAutofit fontScale="92500" lnSpcReduction="10000"/>
          </a:bodyPr>
          <a:lstStyle/>
          <a:p>
            <a:r>
              <a:rPr lang="en-AU" dirty="0"/>
              <a:t>Advantages</a:t>
            </a:r>
          </a:p>
        </p:txBody>
      </p:sp>
      <p:sp>
        <p:nvSpPr>
          <p:cNvPr id="4" name="Content Placeholder 3">
            <a:extLst>
              <a:ext uri="{FF2B5EF4-FFF2-40B4-BE49-F238E27FC236}">
                <a16:creationId xmlns:a16="http://schemas.microsoft.com/office/drawing/2014/main" id="{F0E1196D-62AB-454D-1B80-3EAB3927BBFF}"/>
              </a:ext>
            </a:extLst>
          </p:cNvPr>
          <p:cNvSpPr>
            <a:spLocks noGrp="1"/>
          </p:cNvSpPr>
          <p:nvPr>
            <p:ph sz="half" idx="2"/>
          </p:nvPr>
        </p:nvSpPr>
        <p:spPr>
          <a:xfrm>
            <a:off x="839789" y="2485544"/>
            <a:ext cx="4998304" cy="3857441"/>
          </a:xfrm>
        </p:spPr>
        <p:txBody>
          <a:bodyPr>
            <a:normAutofit/>
          </a:bodyPr>
          <a:lstStyle/>
          <a:p>
            <a:r>
              <a:rPr lang="en-AU" sz="2000" dirty="0"/>
              <a:t>High predictive accuracy</a:t>
            </a:r>
          </a:p>
          <a:p>
            <a:r>
              <a:rPr lang="en-AU" sz="2000" dirty="0"/>
              <a:t>Robustness</a:t>
            </a:r>
          </a:p>
          <a:p>
            <a:r>
              <a:rPr lang="en-AU" sz="2000" dirty="0"/>
              <a:t>Feature importance</a:t>
            </a:r>
          </a:p>
          <a:p>
            <a:r>
              <a:rPr lang="en-AU" sz="2000" dirty="0"/>
              <a:t>Ease of use</a:t>
            </a:r>
          </a:p>
        </p:txBody>
      </p:sp>
      <p:sp>
        <p:nvSpPr>
          <p:cNvPr id="5" name="Text Placeholder 4">
            <a:extLst>
              <a:ext uri="{FF2B5EF4-FFF2-40B4-BE49-F238E27FC236}">
                <a16:creationId xmlns:a16="http://schemas.microsoft.com/office/drawing/2014/main" id="{9FB5873B-8DF6-A238-6E18-EC0CAC29124D}"/>
              </a:ext>
            </a:extLst>
          </p:cNvPr>
          <p:cNvSpPr>
            <a:spLocks noGrp="1"/>
          </p:cNvSpPr>
          <p:nvPr>
            <p:ph type="body" sz="quarter" idx="3"/>
          </p:nvPr>
        </p:nvSpPr>
        <p:spPr/>
        <p:txBody>
          <a:bodyPr>
            <a:normAutofit fontScale="92500" lnSpcReduction="10000"/>
          </a:bodyPr>
          <a:lstStyle/>
          <a:p>
            <a:r>
              <a:rPr lang="en-AU" dirty="0"/>
              <a:t>Disadvantages</a:t>
            </a:r>
          </a:p>
        </p:txBody>
      </p:sp>
      <p:sp>
        <p:nvSpPr>
          <p:cNvPr id="6" name="Content Placeholder 5">
            <a:extLst>
              <a:ext uri="{FF2B5EF4-FFF2-40B4-BE49-F238E27FC236}">
                <a16:creationId xmlns:a16="http://schemas.microsoft.com/office/drawing/2014/main" id="{B3284798-BD73-26DD-2F6C-1D0C0CE80A71}"/>
              </a:ext>
            </a:extLst>
          </p:cNvPr>
          <p:cNvSpPr>
            <a:spLocks noGrp="1"/>
          </p:cNvSpPr>
          <p:nvPr>
            <p:ph sz="quarter" idx="4"/>
          </p:nvPr>
        </p:nvSpPr>
        <p:spPr/>
        <p:txBody>
          <a:bodyPr>
            <a:normAutofit/>
          </a:bodyPr>
          <a:lstStyle/>
          <a:p>
            <a:r>
              <a:rPr lang="en-AU" sz="2000" dirty="0"/>
              <a:t>Lack of interpretability</a:t>
            </a:r>
          </a:p>
          <a:p>
            <a:r>
              <a:rPr lang="en-AU" sz="2000" dirty="0"/>
              <a:t>Potential for overfitting</a:t>
            </a:r>
          </a:p>
          <a:p>
            <a:r>
              <a:rPr lang="en-AU" sz="2000" dirty="0"/>
              <a:t>Computational cost</a:t>
            </a:r>
          </a:p>
          <a:p>
            <a:r>
              <a:rPr lang="en-AU" sz="2000" dirty="0"/>
              <a:t>Hyperparameter tuning</a:t>
            </a:r>
          </a:p>
        </p:txBody>
      </p:sp>
      <p:sp>
        <p:nvSpPr>
          <p:cNvPr id="7" name="Slide Number Placeholder 6">
            <a:extLst>
              <a:ext uri="{FF2B5EF4-FFF2-40B4-BE49-F238E27FC236}">
                <a16:creationId xmlns:a16="http://schemas.microsoft.com/office/drawing/2014/main" id="{CB72FF14-8B99-0DF6-41F4-01D084056949}"/>
              </a:ext>
            </a:extLst>
          </p:cNvPr>
          <p:cNvSpPr>
            <a:spLocks noGrp="1"/>
          </p:cNvSpPr>
          <p:nvPr>
            <p:ph type="sldNum" sz="quarter" idx="14"/>
          </p:nvPr>
        </p:nvSpPr>
        <p:spPr/>
        <p:txBody>
          <a:bodyPr/>
          <a:lstStyle/>
          <a:p>
            <a:fld id="{45C00377-489B-40EC-B059-26BDDD2E89B9}" type="slidenum">
              <a:rPr lang="en-US" smtClean="0"/>
              <a:pPr/>
              <a:t>8</a:t>
            </a:fld>
            <a:endParaRPr lang="en-US" dirty="0"/>
          </a:p>
        </p:txBody>
      </p:sp>
      <p:pic>
        <p:nvPicPr>
          <p:cNvPr id="15" name="Graphic 14" descr="Checkmark with solid fill">
            <a:extLst>
              <a:ext uri="{FF2B5EF4-FFF2-40B4-BE49-F238E27FC236}">
                <a16:creationId xmlns:a16="http://schemas.microsoft.com/office/drawing/2014/main" id="{A69DEC14-6C44-4DA4-4DFC-733329A53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88823" y="4414264"/>
            <a:ext cx="914400" cy="914400"/>
          </a:xfrm>
          <a:prstGeom prst="rect">
            <a:avLst/>
          </a:prstGeom>
        </p:spPr>
      </p:pic>
      <p:pic>
        <p:nvPicPr>
          <p:cNvPr id="17" name="Graphic 16" descr="Close with solid fill">
            <a:extLst>
              <a:ext uri="{FF2B5EF4-FFF2-40B4-BE49-F238E27FC236}">
                <a16:creationId xmlns:a16="http://schemas.microsoft.com/office/drawing/2014/main" id="{79D77132-6311-FF39-C464-A6417D2A58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9360" y="4414264"/>
            <a:ext cx="914400" cy="914400"/>
          </a:xfrm>
          <a:prstGeom prst="rect">
            <a:avLst/>
          </a:prstGeom>
        </p:spPr>
      </p:pic>
      <p:sp>
        <p:nvSpPr>
          <p:cNvPr id="19" name="Rectangle 18">
            <a:extLst>
              <a:ext uri="{FF2B5EF4-FFF2-40B4-BE49-F238E27FC236}">
                <a16:creationId xmlns:a16="http://schemas.microsoft.com/office/drawing/2014/main" id="{9116A881-A652-1931-1166-EF450DC2E09A}"/>
              </a:ext>
            </a:extLst>
          </p:cNvPr>
          <p:cNvSpPr/>
          <p:nvPr/>
        </p:nvSpPr>
        <p:spPr>
          <a:xfrm>
            <a:off x="7871012" y="6392394"/>
            <a:ext cx="3666564" cy="365125"/>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AU" dirty="0">
                <a:solidFill>
                  <a:schemeClr val="accent1"/>
                </a:solidFill>
              </a:rPr>
              <a:t>MACHINE LERANING</a:t>
            </a:r>
          </a:p>
        </p:txBody>
      </p:sp>
    </p:spTree>
    <p:extLst>
      <p:ext uri="{BB962C8B-B14F-4D97-AF65-F5344CB8AC3E}">
        <p14:creationId xmlns:p14="http://schemas.microsoft.com/office/powerpoint/2010/main" val="180163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2AA54-2478-C436-A971-137285B80F2D}"/>
              </a:ext>
            </a:extLst>
          </p:cNvPr>
          <p:cNvSpPr>
            <a:spLocks noGrp="1"/>
          </p:cNvSpPr>
          <p:nvPr>
            <p:ph type="title"/>
          </p:nvPr>
        </p:nvSpPr>
        <p:spPr/>
        <p:txBody>
          <a:bodyPr/>
          <a:lstStyle/>
          <a:p>
            <a:r>
              <a:rPr lang="en-AU" dirty="0"/>
              <a:t>Accuracy of the model</a:t>
            </a:r>
          </a:p>
        </p:txBody>
      </p:sp>
      <p:sp>
        <p:nvSpPr>
          <p:cNvPr id="3" name="Content Placeholder 2">
            <a:extLst>
              <a:ext uri="{FF2B5EF4-FFF2-40B4-BE49-F238E27FC236}">
                <a16:creationId xmlns:a16="http://schemas.microsoft.com/office/drawing/2014/main" id="{DD5778A2-5A45-2AB0-37A8-CD7F090100AF}"/>
              </a:ext>
            </a:extLst>
          </p:cNvPr>
          <p:cNvSpPr>
            <a:spLocks noGrp="1"/>
          </p:cNvSpPr>
          <p:nvPr>
            <p:ph idx="1"/>
          </p:nvPr>
        </p:nvSpPr>
        <p:spPr>
          <a:xfrm>
            <a:off x="838200" y="1583958"/>
            <a:ext cx="10515600" cy="4254165"/>
          </a:xfrm>
        </p:spPr>
        <p:txBody>
          <a:bodyPr/>
          <a:lstStyle/>
          <a:p>
            <a:pPr marL="0" indent="0">
              <a:buNone/>
            </a:pPr>
            <a:r>
              <a:rPr lang="en-US" dirty="0"/>
              <a:t>After training the model on the data from the semifinals and the preliminaries, it was tested on the finals. The results were:</a:t>
            </a:r>
          </a:p>
          <a:p>
            <a:pPr marL="285750" indent="-285750"/>
            <a:r>
              <a:rPr lang="en-US" dirty="0"/>
              <a:t>Dive Score and Dive Rank had a more significant impact on the model’s performance.</a:t>
            </a:r>
          </a:p>
          <a:p>
            <a:pPr marL="285750" indent="-285750">
              <a:buFont typeface="Arial" panose="020B0604020202020204" pitchFamily="34" charset="0"/>
              <a:buChar char="•"/>
            </a:pPr>
            <a:r>
              <a:rPr lang="en-US" dirty="0"/>
              <a:t>Mean Squared Error of 1293.54</a:t>
            </a:r>
          </a:p>
          <a:p>
            <a:pPr marL="285750" indent="-285750">
              <a:buFont typeface="Arial" panose="020B0604020202020204" pitchFamily="34" charset="0"/>
              <a:buChar char="•"/>
            </a:pPr>
            <a:r>
              <a:rPr lang="en-US" dirty="0"/>
              <a:t>R-Squared Score of 0.67</a:t>
            </a:r>
          </a:p>
          <a:p>
            <a:pPr marL="0" indent="0">
              <a:buNone/>
            </a:pPr>
            <a:endParaRPr lang="en-AU" dirty="0"/>
          </a:p>
        </p:txBody>
      </p:sp>
      <p:sp>
        <p:nvSpPr>
          <p:cNvPr id="4" name="Slide Number Placeholder 3">
            <a:extLst>
              <a:ext uri="{FF2B5EF4-FFF2-40B4-BE49-F238E27FC236}">
                <a16:creationId xmlns:a16="http://schemas.microsoft.com/office/drawing/2014/main" id="{742754B0-0BB1-326A-4690-B139A2EE26F5}"/>
              </a:ext>
            </a:extLst>
          </p:cNvPr>
          <p:cNvSpPr>
            <a:spLocks noGrp="1"/>
          </p:cNvSpPr>
          <p:nvPr>
            <p:ph type="sldNum" sz="quarter" idx="12"/>
          </p:nvPr>
        </p:nvSpPr>
        <p:spPr/>
        <p:txBody>
          <a:bodyPr/>
          <a:lstStyle/>
          <a:p>
            <a:fld id="{45C00377-489B-40EC-B059-26BDDD2E89B9}" type="slidenum">
              <a:rPr lang="en-US" smtClean="0"/>
              <a:pPr/>
              <a:t>9</a:t>
            </a:fld>
            <a:endParaRPr lang="en-US" dirty="0"/>
          </a:p>
        </p:txBody>
      </p:sp>
      <p:pic>
        <p:nvPicPr>
          <p:cNvPr id="5" name="Picture 4">
            <a:extLst>
              <a:ext uri="{FF2B5EF4-FFF2-40B4-BE49-F238E27FC236}">
                <a16:creationId xmlns:a16="http://schemas.microsoft.com/office/drawing/2014/main" id="{26096458-6CAD-5EBD-95EB-675985964735}"/>
              </a:ext>
            </a:extLst>
          </p:cNvPr>
          <p:cNvPicPr>
            <a:picLocks noChangeAspect="1"/>
          </p:cNvPicPr>
          <p:nvPr/>
        </p:nvPicPr>
        <p:blipFill>
          <a:blip r:embed="rId3"/>
          <a:stretch>
            <a:fillRect/>
          </a:stretch>
        </p:blipFill>
        <p:spPr>
          <a:xfrm>
            <a:off x="1091074" y="3186142"/>
            <a:ext cx="3585891" cy="3158849"/>
          </a:xfrm>
          <a:prstGeom prst="rect">
            <a:avLst/>
          </a:prstGeom>
        </p:spPr>
      </p:pic>
      <p:sp>
        <p:nvSpPr>
          <p:cNvPr id="6" name="Rectangle 5">
            <a:extLst>
              <a:ext uri="{FF2B5EF4-FFF2-40B4-BE49-F238E27FC236}">
                <a16:creationId xmlns:a16="http://schemas.microsoft.com/office/drawing/2014/main" id="{EEDEAA6B-91E6-5E42-225E-976E071F0804}"/>
              </a:ext>
            </a:extLst>
          </p:cNvPr>
          <p:cNvSpPr/>
          <p:nvPr/>
        </p:nvSpPr>
        <p:spPr>
          <a:xfrm>
            <a:off x="7871012" y="6392394"/>
            <a:ext cx="3666564" cy="365125"/>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AU" dirty="0">
                <a:solidFill>
                  <a:schemeClr val="accent1"/>
                </a:solidFill>
              </a:rPr>
              <a:t>MACHINE LERANING</a:t>
            </a:r>
          </a:p>
        </p:txBody>
      </p:sp>
      <p:pic>
        <p:nvPicPr>
          <p:cNvPr id="6146" name="Picture 2">
            <a:extLst>
              <a:ext uri="{FF2B5EF4-FFF2-40B4-BE49-F238E27FC236}">
                <a16:creationId xmlns:a16="http://schemas.microsoft.com/office/drawing/2014/main" id="{C71F1BD1-0966-AC39-0329-DA097C75C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675" y="3083502"/>
            <a:ext cx="4232766" cy="3364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42334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2.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Winter presentation</Template>
  <TotalTime>690</TotalTime>
  <Words>1535</Words>
  <Application>Microsoft Office PowerPoint</Application>
  <PresentationFormat>Widescreen</PresentationFormat>
  <Paragraphs>143</Paragraphs>
  <Slides>11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Gill Sans</vt:lpstr>
      <vt:lpstr>Gill Sans Light</vt:lpstr>
      <vt:lpstr>Office Theme</vt:lpstr>
      <vt:lpstr>Olympic games Tokyo 2020</vt:lpstr>
      <vt:lpstr>Diving into the data</vt:lpstr>
      <vt:lpstr>Dataset description</vt:lpstr>
      <vt:lpstr>Women’s 10m platform Diving results in the finals</vt:lpstr>
      <vt:lpstr>Diving difficulty and dive points</vt:lpstr>
      <vt:lpstr>Predicting athlete performance</vt:lpstr>
      <vt:lpstr>Predicting total points</vt:lpstr>
      <vt:lpstr>Random forest model</vt:lpstr>
      <vt:lpstr>Accuracy of the model</vt:lpstr>
      <vt:lpstr>Future improvements &amp; 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ALPINE  SKI HOUSE</dc:title>
  <dc:creator>Dylan Wu</dc:creator>
  <cp:lastModifiedBy>Dylan Wu</cp:lastModifiedBy>
  <cp:revision>27</cp:revision>
  <dcterms:created xsi:type="dcterms:W3CDTF">2023-11-05T02:53:09Z</dcterms:created>
  <dcterms:modified xsi:type="dcterms:W3CDTF">2023-11-07T10:01:58Z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